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Poppins" panose="00000500000000000000" pitchFamily="2" charset="-18"/>
      <p:regular r:id="rId23"/>
      <p:bold r:id="rId24"/>
      <p:italic r:id="rId25"/>
      <p:boldItalic r:id="rId26"/>
    </p:embeddedFont>
    <p:embeddedFont>
      <p:font typeface="Poppins SemiBold" panose="00000700000000000000" pitchFamily="2" charset="-18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72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wcEfCPTcms?feature=oembed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54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2762250" y="1548854"/>
            <a:ext cx="666750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8DC63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CORPORATE PORTFOLIO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2595562" y="1987004"/>
            <a:ext cx="7000875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MODERN HOUSEHOLD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i="0" u="none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ELECTRONICS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2762250" y="3566070"/>
            <a:ext cx="6667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Company Presentation of INTER-SAT LTD and the licensed TESLA brand portfolio.</a:t>
            </a: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5619750" y="4518570"/>
            <a:ext cx="952500" cy="381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6302424" y="4980533"/>
            <a:ext cx="9525" cy="285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F46B5D-0DCE-4C41-A601-B589AB3A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66" y="4718595"/>
            <a:ext cx="3495675" cy="8096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68FE88-0CFB-4195-919C-859F7D59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633" y="4384636"/>
            <a:ext cx="2368000" cy="133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2"/>
          <p:cNvSpPr txBox="1"/>
          <p:nvPr/>
        </p:nvSpPr>
        <p:spPr>
          <a:xfrm>
            <a:off x="933450" y="571500"/>
            <a:ext cx="1102137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WI-FI SMART SECURITY SYSTEMS</a:t>
            </a:r>
            <a:r>
              <a:rPr lang="cs-CZ" sz="285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 AND CAMERAS</a:t>
            </a:r>
            <a:endParaRPr dirty="0"/>
          </a:p>
        </p:txBody>
      </p:sp>
      <p:sp>
        <p:nvSpPr>
          <p:cNvPr id="265" name="Google Shape;265;p22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2"/>
          <p:cNvSpPr txBox="1"/>
          <p:nvPr/>
        </p:nvSpPr>
        <p:spPr>
          <a:xfrm>
            <a:off x="745332" y="2100561"/>
            <a:ext cx="535066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TESLA </a:t>
            </a:r>
            <a:r>
              <a:rPr lang="en-US" sz="1800" b="1" i="0" u="none" strike="noStrike" cap="none" dirty="0" err="1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SecureQ</a:t>
            </a:r>
            <a:r>
              <a:rPr lang="en-US" sz="180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 Series Integration</a:t>
            </a:r>
            <a:endParaRPr dirty="0"/>
          </a:p>
        </p:txBody>
      </p:sp>
      <p:sp>
        <p:nvSpPr>
          <p:cNvPr id="267" name="Google Shape;267;p22"/>
          <p:cNvSpPr txBox="1"/>
          <p:nvPr/>
        </p:nvSpPr>
        <p:spPr>
          <a:xfrm>
            <a:off x="745332" y="2525954"/>
            <a:ext cx="5095875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Seamless home safety managed directly from your smartphone. Fully compatible with global smart home ecosystems </a:t>
            </a:r>
            <a:r>
              <a:rPr lang="en-GB" sz="12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Tuya</a:t>
            </a:r>
            <a:r>
              <a:rPr lang="en-GB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Also</a:t>
            </a:r>
            <a:r>
              <a:rPr lang="en-GB" sz="12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available in TESLA Smart APP</a:t>
            </a:r>
            <a:endParaRPr lang="en-GB" dirty="0"/>
          </a:p>
        </p:txBody>
      </p:sp>
      <p:sp>
        <p:nvSpPr>
          <p:cNvPr id="268" name="Google Shape;268;p22"/>
          <p:cNvSpPr txBox="1"/>
          <p:nvPr/>
        </p:nvSpPr>
        <p:spPr>
          <a:xfrm>
            <a:off x="1066800" y="3542258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Full Tuya IoT Ecosystem:</a:t>
            </a: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Smoothly links with additional smart devices under a single responsive dashboard.</a:t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1066800" y="4151858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Mobile App Access: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TESLA 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app available for immediate download on both Google Play and App Store.</a:t>
            </a:r>
            <a:endParaRPr dirty="0"/>
          </a:p>
        </p:txBody>
      </p:sp>
      <p:sp>
        <p:nvSpPr>
          <p:cNvPr id="270" name="Google Shape;270;p22"/>
          <p:cNvSpPr txBox="1"/>
          <p:nvPr/>
        </p:nvSpPr>
        <p:spPr>
          <a:xfrm>
            <a:off x="1066800" y="4761458"/>
            <a:ext cx="4791075" cy="143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All-In-One Protection Kits: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Wireless central hub, motion sensors, door/window contacts, high-volume sirens, RFID keys, and smart cameras.</a:t>
            </a:r>
            <a:endParaRPr lang="cs-CZ" sz="1200" b="0" i="0" u="none" strike="noStrike" cap="none" dirty="0">
              <a:solidFill>
                <a:srgbClr val="47556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>
              <a:solidFill>
                <a:srgbClr val="47556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71" name="Google Shape;271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575595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185195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794795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9C3DA2A-734E-40EE-B3C2-E68040E58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018" y="2111251"/>
            <a:ext cx="4791075" cy="33852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0;p18" descr="image.png">
            <a:extLst>
              <a:ext uri="{FF2B5EF4-FFF2-40B4-BE49-F238E27FC236}">
                <a16:creationId xmlns:a16="http://schemas.microsoft.com/office/drawing/2014/main" id="{7C019499-205A-4C46-BDD1-7A17101E1E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5346" y="1741292"/>
            <a:ext cx="5224654" cy="407818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3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TV &amp; DVB-T2 RECEPTION</a:t>
            </a:r>
            <a:endParaRPr/>
          </a:p>
        </p:txBody>
      </p:sp>
      <p:sp>
        <p:nvSpPr>
          <p:cNvPr id="280" name="Google Shape;280;p23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6334125" y="1968847"/>
            <a:ext cx="53506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Broadcast &amp; Distribution Excellence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6334125" y="2492722"/>
            <a:ext cx="509587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Our foundational legacy department delivers highly certified and tested digital broadcast receiver hardware.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6638925" y="3170783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CRA DVB-T2 Verified: Set-top boxes officially certified for flawless Czech digital broadcast transitions.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6638925" y="3780383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Skylink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Ready: Premium satellite receivers fully certified for Czechia and Slovakia.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5" name="Google Shape;285;p23"/>
          <p:cNvSpPr txBox="1"/>
          <p:nvPr/>
        </p:nvSpPr>
        <p:spPr>
          <a:xfrm>
            <a:off x="6638925" y="4389983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Interactive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HbbTV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: Smart hybrid broadband set-top boxes enabling red-button content and internet stream playback.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6" name="Google Shape;286;p23"/>
          <p:cNvSpPr txBox="1"/>
          <p:nvPr/>
        </p:nvSpPr>
        <p:spPr>
          <a:xfrm>
            <a:off x="6638925" y="4999583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Headend Hardware: Professional </a:t>
            </a:r>
            <a:r>
              <a:rPr lang="en-US" sz="1200" b="0" i="0" u="none" strike="noStrike" cap="none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transmodulators</a:t>
            </a: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, multi-switches, high-grain antennas, and coaxial cable distribution grids.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87" name="Google Shape;287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5" y="3204120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5" y="3813720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5" y="4423320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5" y="5032920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CF8BF12-9B9D-45D0-980C-19EE42D52C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69"/>
          <a:stretch/>
        </p:blipFill>
        <p:spPr>
          <a:xfrm>
            <a:off x="1383308" y="1746791"/>
            <a:ext cx="3567509" cy="36329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545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7885" y="3874740"/>
            <a:ext cx="3676650" cy="182299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5"/>
          <p:cNvSpPr txBox="1"/>
          <p:nvPr/>
        </p:nvSpPr>
        <p:spPr>
          <a:xfrm>
            <a:off x="3775710" y="1598265"/>
            <a:ext cx="4640580" cy="161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THANK YOU FOR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YOUR ATTENTION</a:t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5619750" y="3455640"/>
            <a:ext cx="952500" cy="381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4743450" y="4170015"/>
            <a:ext cx="2705100" cy="21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CONTACT &amp; CORPORATE PORTALS</a:t>
            </a:r>
            <a:endParaRPr/>
          </a:p>
        </p:txBody>
      </p:sp>
      <p:pic>
        <p:nvPicPr>
          <p:cNvPr id="328" name="Google Shape;328;p2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4950" y="4554735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1575" y="4859535"/>
            <a:ext cx="219075" cy="1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ABOUT INTER-SAT LTD</a:t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762000" y="2127944"/>
            <a:ext cx="535066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Leading Wholesale Distributor &amp; Developer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762000" y="2651819"/>
            <a:ext cx="5095875" cy="731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Founded in </a:t>
            </a:r>
            <a:r>
              <a:rPr lang="en-US" sz="12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1996</a:t>
            </a: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INTER-SAT has successfully operated as a dynamic trading enterprise focusing on wholesale satellite, antenna, and television equipment distribution.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1066800" y="3621285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EU-Wide Expansion:</a:t>
            </a: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Headquartered in Czechia with strong activities expanding extensively across the European Union.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1066800" y="4230885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R&amp;D Excellence:</a:t>
            </a: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Established a dedicated research &amp; development center in 2010 managing multiple proprietary private labels.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1066800" y="4840485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Product Portfolio: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Primary supplier of smart home systems, security, household appliances, and telecommunication hardware.</a:t>
            </a:r>
            <a:endParaRPr dirty="0"/>
          </a:p>
        </p:txBody>
      </p:sp>
      <p:pic>
        <p:nvPicPr>
          <p:cNvPr id="104" name="Google Shape;104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654623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264223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873823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8A63240-97D4-4FAA-B922-1CA5E1A612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6626"/>
            <a:ext cx="5208936" cy="34285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INTRODUCING THE TESLA BRAND</a:t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6334125" y="2496591"/>
            <a:ext cx="535066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A Traditional Czech Household Icon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6334125" y="3020466"/>
            <a:ext cx="5095875" cy="48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TESLA is a deeply rooted Czech trademark celebrated for consumer and industrial electronics since the mid-20th century.</a:t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6334125" y="3698527"/>
            <a:ext cx="5095875" cy="48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34074"/>
                </a:solidFill>
                <a:latin typeface="Lato"/>
                <a:ea typeface="Lato"/>
                <a:cs typeface="Lato"/>
                <a:sym typeface="Lato"/>
              </a:rPr>
              <a:t>In 2017, INTER-SAT LTD successfully acquired the official brand license from TESLA a.s. to drive modern consumer innovation.</a:t>
            </a:r>
            <a:endParaRPr/>
          </a:p>
        </p:txBody>
      </p:sp>
      <p:sp>
        <p:nvSpPr>
          <p:cNvPr id="119" name="Google Shape;119;p15"/>
          <p:cNvSpPr txBox="1"/>
          <p:nvPr/>
        </p:nvSpPr>
        <p:spPr>
          <a:xfrm>
            <a:off x="6515099" y="4443263"/>
            <a:ext cx="47939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LICENSED PORTFOLIO SCOPE</a:t>
            </a:r>
            <a:endParaRPr lang="cs-CZ" sz="1050" b="1" i="0" u="none" strike="noStrike" cap="none" dirty="0">
              <a:solidFill>
                <a:srgbClr val="0B254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050" b="1" dirty="0">
              <a:solidFill>
                <a:srgbClr val="0B254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Robotic Vacuum       </a:t>
            </a:r>
            <a:r>
              <a:rPr lang="en-GB" sz="1050" b="1" dirty="0" err="1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Presure</a:t>
            </a:r>
            <a:r>
              <a:rPr lang="en-GB" sz="1050" b="1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 Cookers      Air Fryers     Vacuum cleaners </a:t>
            </a:r>
            <a:r>
              <a:rPr lang="en-GB" sz="1050" b="1" dirty="0" err="1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Audio&amp;Video</a:t>
            </a:r>
            <a:r>
              <a:rPr lang="en-GB" sz="1050" b="1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   Smart home   Secure   Power chargers   </a:t>
            </a:r>
            <a:r>
              <a:rPr lang="en-GB" sz="1050" b="1" dirty="0" err="1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Beauty&amp;Care</a:t>
            </a:r>
            <a:r>
              <a:rPr lang="en-GB" sz="1050" b="1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 products</a:t>
            </a:r>
          </a:p>
        </p:txBody>
      </p:sp>
      <p:pic>
        <p:nvPicPr>
          <p:cNvPr id="130" name="Google Shape;130;p15" title="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5820" y="2025622"/>
            <a:ext cx="3051748" cy="143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nline médium 4" title="Smart home | TESLA Smart (EN)">
            <a:hlinkClick r:id="" action="ppaction://media"/>
            <a:extLst>
              <a:ext uri="{FF2B5EF4-FFF2-40B4-BE49-F238E27FC236}">
                <a16:creationId xmlns:a16="http://schemas.microsoft.com/office/drawing/2014/main" id="{55A41F4C-BB7A-4F12-A97A-B16A26948B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34490" y="3556005"/>
            <a:ext cx="3503718" cy="197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733823"/>
            <a:ext cx="3403550" cy="161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4150" y="2733823"/>
            <a:ext cx="3403550" cy="161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6300" y="2733823"/>
            <a:ext cx="3403699" cy="161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SERVICE &amp; QUALITY ASSURANCE</a:t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2390775" y="1969890"/>
            <a:ext cx="75057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>
                <a:solidFill>
                  <a:srgbClr val="134074"/>
                </a:solidFill>
                <a:latin typeface="Lato"/>
                <a:ea typeface="Lato"/>
                <a:cs typeface="Lato"/>
                <a:sym typeface="Lato"/>
              </a:rPr>
              <a:t>We complement our product design with robust after-sales care and premium engineering guarantees.</a:t>
            </a:r>
            <a:endParaRPr dirty="0"/>
          </a:p>
        </p:txBody>
      </p:sp>
      <p:sp>
        <p:nvSpPr>
          <p:cNvPr id="142" name="Google Shape;142;p16"/>
          <p:cNvSpPr txBox="1"/>
          <p:nvPr/>
        </p:nvSpPr>
        <p:spPr>
          <a:xfrm>
            <a:off x="1333500" y="3038623"/>
            <a:ext cx="2693617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Fast Support</a:t>
            </a:r>
            <a:endParaRPr/>
          </a:p>
        </p:txBody>
      </p:sp>
      <p:sp>
        <p:nvSpPr>
          <p:cNvPr id="143" name="Google Shape;143;p16"/>
          <p:cNvSpPr txBox="1"/>
          <p:nvPr/>
        </p:nvSpPr>
        <p:spPr>
          <a:xfrm>
            <a:off x="1028700" y="3438673"/>
            <a:ext cx="2870150" cy="63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Direct accessibility to professional technical helpdesks, offering rapid assistance and custom installations diagnostics.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5013275" y="3038623"/>
            <a:ext cx="2643611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CZ Service Center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4660850" y="3438673"/>
            <a:ext cx="2870150" cy="63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 perfectly functioning centralized in-house service department keeping a complete volume of original spare parts always in stock.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8597800" y="3038623"/>
            <a:ext cx="2693774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Premium Care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8293000" y="3438673"/>
            <a:ext cx="2870299" cy="63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Comprehensive "TESLA Premium Service" guarantees, providing up to a 3-year warranty option on selected premium models.</a:t>
            </a:r>
            <a:endParaRPr/>
          </a:p>
        </p:txBody>
      </p:sp>
      <p:pic>
        <p:nvPicPr>
          <p:cNvPr id="148" name="Google Shape;148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37408" y="4897117"/>
            <a:ext cx="3429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91334" y="4897635"/>
            <a:ext cx="2286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8700" y="3086248"/>
            <a:ext cx="1905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60850" y="3086248"/>
            <a:ext cx="2381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93000" y="3086248"/>
            <a:ext cx="1905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2743200" y="4834828"/>
            <a:ext cx="3400425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1" i="0" u="none" strike="noStrike" cap="none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Product of the Year Winner</a:t>
            </a:r>
            <a:endParaRPr dirty="0"/>
          </a:p>
        </p:txBody>
      </p:sp>
      <p:sp>
        <p:nvSpPr>
          <p:cNvPr id="154" name="Google Shape;154;p16"/>
          <p:cNvSpPr txBox="1"/>
          <p:nvPr/>
        </p:nvSpPr>
        <p:spPr>
          <a:xfrm>
            <a:off x="2743200" y="4980318"/>
            <a:ext cx="3276258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Awarded by </a:t>
            </a:r>
            <a:r>
              <a:rPr lang="en-US" sz="9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Heureka</a:t>
            </a:r>
            <a:r>
              <a:rPr lang="en-US" sz="9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comparison engine repeatedly (2020-2023)</a:t>
            </a:r>
            <a:endParaRPr dirty="0"/>
          </a:p>
        </p:txBody>
      </p:sp>
      <p:sp>
        <p:nvSpPr>
          <p:cNvPr id="155" name="Google Shape;155;p16"/>
          <p:cNvSpPr txBox="1"/>
          <p:nvPr/>
        </p:nvSpPr>
        <p:spPr>
          <a:xfrm>
            <a:off x="7008853" y="4852207"/>
            <a:ext cx="2860357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1" i="0" u="none" strike="noStrike" cap="none" dirty="0">
                <a:solidFill>
                  <a:srgbClr val="0B2545"/>
                </a:solidFill>
                <a:latin typeface="Lato"/>
                <a:ea typeface="Lato"/>
                <a:cs typeface="Lato"/>
                <a:sym typeface="Lato"/>
              </a:rPr>
              <a:t>TESLA Quality Standard</a:t>
            </a:r>
            <a:endParaRPr dirty="0"/>
          </a:p>
        </p:txBody>
      </p:sp>
      <p:sp>
        <p:nvSpPr>
          <p:cNvPr id="156" name="Google Shape;156;p16"/>
          <p:cNvSpPr txBox="1"/>
          <p:nvPr/>
        </p:nvSpPr>
        <p:spPr>
          <a:xfrm>
            <a:off x="7026175" y="5019157"/>
            <a:ext cx="2724150" cy="18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Compliance with rigorous EU manufacturing directives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26784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1500" y="226784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0" y="350609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1500" y="350609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0" y="350609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" y="474434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1500" y="4744342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1000" y="4744342"/>
            <a:ext cx="342900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RETAIL &amp; DISTRIBUTION PARTNERS</a:t>
            </a:r>
            <a:endParaRPr/>
          </a:p>
        </p:txBody>
      </p:sp>
      <p:sp>
        <p:nvSpPr>
          <p:cNvPr id="171" name="Google Shape;171;p17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762000" y="1785937"/>
            <a:ext cx="10668000" cy="24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TESLA products are distributed through key electronics retailers, local stores, and prominent e-commerce networks across Central Europe.</a:t>
            </a:r>
            <a:endParaRPr/>
          </a:p>
        </p:txBody>
      </p:sp>
      <p:pic>
        <p:nvPicPr>
          <p:cNvPr id="173" name="Google Shape;173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0" y="2244030"/>
            <a:ext cx="34290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6F54324-A0C9-46D3-8129-A42EC09EC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802" y="2503349"/>
            <a:ext cx="1584439" cy="5767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B1B5B7-F944-4BD9-82DE-B5E313ACF5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2865" y="2515410"/>
            <a:ext cx="1544673" cy="5049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F729E6-43E5-42C6-BF11-6DEE8D76D4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5729" y="2573156"/>
            <a:ext cx="1695452" cy="3571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6EA54EE-4675-4B87-8BEC-050D5C85D1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7306" y="3880946"/>
            <a:ext cx="1814669" cy="24988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4E887B4-AC03-45E4-A32C-BFD1368B95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7145" y="3815654"/>
            <a:ext cx="1137170" cy="3766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8E89A63-26A4-4E87-9516-E69F8E83D8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1195" y="3651653"/>
            <a:ext cx="681941" cy="6819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CFA9AEB-4EBE-4FDF-B8E4-5B7EDD1412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6187" y="5183794"/>
            <a:ext cx="1470866" cy="2215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9A11781-98D9-4555-8BD9-DA3010D481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8976" y="5183794"/>
            <a:ext cx="1487268" cy="22096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0ADA799-2B11-4D32-A00A-E5D308C0D4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57251" y="5009184"/>
            <a:ext cx="2272033" cy="4739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817468"/>
            <a:ext cx="5095875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 txBox="1"/>
          <p:nvPr/>
        </p:nvSpPr>
        <p:spPr>
          <a:xfrm>
            <a:off x="933450" y="571500"/>
            <a:ext cx="11021377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AUDIO PORTFOLIO</a:t>
            </a:r>
            <a:endParaRPr dirty="0"/>
          </a:p>
        </p:txBody>
      </p:sp>
      <p:sp>
        <p:nvSpPr>
          <p:cNvPr id="182" name="Google Shape;182;p18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1095375" y="5398868"/>
            <a:ext cx="442912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8DC63F"/>
                </a:solidFill>
                <a:latin typeface="Lato"/>
                <a:ea typeface="Lato"/>
                <a:cs typeface="Lato"/>
                <a:sym typeface="Lato"/>
              </a:rPr>
              <a:t>PURE SOUND • MODERN DESIGNS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1095375" y="2769968"/>
            <a:ext cx="44291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0" i="0" u="none" strike="noStrike" cap="non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High-fidelity acoustic hardware tuned for exceptional playback performance.</a:t>
            </a:r>
            <a:endParaRPr/>
          </a:p>
        </p:txBody>
      </p:sp>
      <p:pic>
        <p:nvPicPr>
          <p:cNvPr id="192" name="Google Shape;192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375" y="2150843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 txBox="1"/>
          <p:nvPr/>
        </p:nvSpPr>
        <p:spPr>
          <a:xfrm>
            <a:off x="1666875" y="2207993"/>
            <a:ext cx="1860232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Audio &amp; Lifestyle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1400175" y="3417668"/>
            <a:ext cx="41243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DAB+ Radios: Crystal-clear digital signal reception with color displays.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1400175" y="4027268"/>
            <a:ext cx="41243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Soundbars: Slim home theater bars with subwoofer systems.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6" name="Google Shape;196;p18"/>
          <p:cNvSpPr txBox="1"/>
          <p:nvPr/>
        </p:nvSpPr>
        <p:spPr>
          <a:xfrm>
            <a:off x="1400175" y="4408268"/>
            <a:ext cx="41243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TWS Headphones: Modern Bluetooth earbuds with noise reduction.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7" name="Google Shape;197;p18"/>
          <p:cNvSpPr txBox="1"/>
          <p:nvPr/>
        </p:nvSpPr>
        <p:spPr>
          <a:xfrm>
            <a:off x="1400175" y="5017868"/>
            <a:ext cx="41243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Speakers: IPX-rated portable outdoor Bluetooth speakers.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99" name="Google Shape;199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4437" y="2269905"/>
            <a:ext cx="1905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375" y="3451005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375" y="4060605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375" y="4441605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5375" y="5051205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911613E-0166-4A82-94B2-32AF57E8E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00" b="1285"/>
          <a:stretch/>
        </p:blipFill>
        <p:spPr>
          <a:xfrm>
            <a:off x="6379470" y="1817468"/>
            <a:ext cx="4245414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6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SMART CLEANING SOLUTIONS</a:t>
            </a:r>
            <a:endParaRPr dirty="0"/>
          </a:p>
        </p:txBody>
      </p:sp>
      <p:sp>
        <p:nvSpPr>
          <p:cNvPr id="213" name="Google Shape;213;p19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9"/>
          <p:cNvSpPr txBox="1"/>
          <p:nvPr/>
        </p:nvSpPr>
        <p:spPr>
          <a:xfrm>
            <a:off x="745332" y="2025778"/>
            <a:ext cx="535066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Effortless Automated Home Maintenance</a:t>
            </a:r>
            <a:endParaRPr dirty="0"/>
          </a:p>
        </p:txBody>
      </p:sp>
      <p:sp>
        <p:nvSpPr>
          <p:cNvPr id="215" name="Google Shape;215;p19"/>
          <p:cNvSpPr txBox="1"/>
          <p:nvPr/>
        </p:nvSpPr>
        <p:spPr>
          <a:xfrm>
            <a:off x="762000" y="2576714"/>
            <a:ext cx="5095875" cy="48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Our core cleaning category combines leading navigation programming, robust vacuum pressure, and smart app integration to reduce household labor.</a:t>
            </a:r>
            <a:endParaRPr dirty="0"/>
          </a:p>
        </p:txBody>
      </p:sp>
      <p:sp>
        <p:nvSpPr>
          <p:cNvPr id="216" name="Google Shape;216;p19"/>
          <p:cNvSpPr txBox="1"/>
          <p:nvPr/>
        </p:nvSpPr>
        <p:spPr>
          <a:xfrm>
            <a:off x="1066800" y="3499395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Robotic Vacuums &amp; Mops: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Dual vacuuming and active wet mopping, and hands-free auto-empty docks.</a:t>
            </a:r>
            <a:endParaRPr dirty="0"/>
          </a:p>
        </p:txBody>
      </p:sp>
      <p:sp>
        <p:nvSpPr>
          <p:cNvPr id="217" name="Google Shape;217;p19"/>
          <p:cNvSpPr txBox="1"/>
          <p:nvPr/>
        </p:nvSpPr>
        <p:spPr>
          <a:xfrm>
            <a:off x="1066800" y="4108995"/>
            <a:ext cx="47910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Cordless Stick &amp; Steam </a:t>
            </a:r>
            <a:r>
              <a:rPr lang="en-GB" sz="1200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Cleaners</a:t>
            </a:r>
            <a:r>
              <a:rPr lang="en-GB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GB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Stick and handheld vacuum cleaners with cyclonic filtration technology, charging docking station and multipurpose cleaner with steam function</a:t>
            </a:r>
            <a:r>
              <a:rPr lang="cs-CZ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lang="en-GB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en-GB" dirty="0"/>
          </a:p>
        </p:txBody>
      </p:sp>
      <p:sp>
        <p:nvSpPr>
          <p:cNvPr id="218" name="Google Shape;218;p19"/>
          <p:cNvSpPr txBox="1"/>
          <p:nvPr/>
        </p:nvSpPr>
        <p:spPr>
          <a:xfrm>
            <a:off x="1054781" y="4944712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Specialized Maintenance Devices: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Smart robotic window cleaners, handheld UV-C antibacterial vacuums, and clean pet grooming kits.</a:t>
            </a:r>
            <a:endParaRPr dirty="0"/>
          </a:p>
        </p:txBody>
      </p:sp>
      <p:pic>
        <p:nvPicPr>
          <p:cNvPr id="219" name="Google Shape;219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532733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142333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332" y="4992337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8200" y="1311100"/>
            <a:ext cx="4471150" cy="44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0"/>
          <p:cNvSpPr txBox="1"/>
          <p:nvPr/>
        </p:nvSpPr>
        <p:spPr>
          <a:xfrm>
            <a:off x="933450" y="571500"/>
            <a:ext cx="11021377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PRESSURE &amp; MULTI-COOKERS</a:t>
            </a:r>
            <a:endParaRPr/>
          </a:p>
        </p:txBody>
      </p:sp>
      <p:sp>
        <p:nvSpPr>
          <p:cNvPr id="230" name="Google Shape;230;p20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6334125" y="2077381"/>
            <a:ext cx="5350668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TESLA </a:t>
            </a:r>
            <a:r>
              <a:rPr lang="en-US" sz="1800" b="1" i="0" u="none" strike="noStrike" cap="none" dirty="0" err="1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EliteCook</a:t>
            </a:r>
            <a:r>
              <a:rPr lang="en-US" sz="1800" b="1" i="0" u="none" strike="noStrike" cap="none" dirty="0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 K70 flagship</a:t>
            </a:r>
            <a:endParaRPr dirty="0"/>
          </a:p>
        </p:txBody>
      </p:sp>
      <p:sp>
        <p:nvSpPr>
          <p:cNvPr id="232" name="Google Shape;232;p20"/>
          <p:cNvSpPr txBox="1"/>
          <p:nvPr/>
        </p:nvSpPr>
        <p:spPr>
          <a:xfrm>
            <a:off x="6334200" y="2634675"/>
            <a:ext cx="50958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The ultimate kitchen champion. Awarded </a:t>
            </a:r>
            <a:r>
              <a:rPr lang="en-US" sz="12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5x Product of the Year (2020-2024)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on Heureka.cz, the </a:t>
            </a:r>
            <a:r>
              <a:rPr lang="en-US" sz="12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EliteCook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series represents comfort, safety</a:t>
            </a:r>
            <a:r>
              <a:rPr lang="en-US" sz="12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6638925" y="3656558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Multifunctional Performance:</a:t>
            </a:r>
            <a:r>
              <a:rPr lang="en-US" sz="12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Combines pressure cooking, slow cooking, rice cooking, steaming, and yogurt preparation.</a:t>
            </a:r>
            <a:endParaRPr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6638925" y="4266158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Smart Digital Cooking:</a:t>
            </a: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Intuitive control menus, delay timer settings, and automatic "Keep Warm" capabilities.</a:t>
            </a:r>
            <a:endParaRPr/>
          </a:p>
        </p:txBody>
      </p:sp>
      <p:sp>
        <p:nvSpPr>
          <p:cNvPr id="236" name="Google Shape;236;p20"/>
          <p:cNvSpPr txBox="1"/>
          <p:nvPr/>
        </p:nvSpPr>
        <p:spPr>
          <a:xfrm>
            <a:off x="6638925" y="4875758"/>
            <a:ext cx="47910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Sous-vide Capability:</a:t>
            </a:r>
            <a:r>
              <a:rPr lang="en-US" sz="12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Precision vacuum-packed low-temperature cooking for professional grade steaks.</a:t>
            </a:r>
            <a:endParaRPr/>
          </a:p>
        </p:txBody>
      </p:sp>
      <p:pic>
        <p:nvPicPr>
          <p:cNvPr id="237" name="Google Shape;237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3689895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4299495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4909095"/>
            <a:ext cx="1714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925" y="1648380"/>
            <a:ext cx="4062156" cy="3952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80;p18" descr="image.png">
            <a:extLst>
              <a:ext uri="{FF2B5EF4-FFF2-40B4-BE49-F238E27FC236}">
                <a16:creationId xmlns:a16="http://schemas.microsoft.com/office/drawing/2014/main" id="{6B8F6F52-53C1-4C52-BFEC-990D992137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690" y="1767293"/>
            <a:ext cx="5224654" cy="407818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 txBox="1"/>
          <p:nvPr/>
        </p:nvSpPr>
        <p:spPr>
          <a:xfrm>
            <a:off x="933450" y="571500"/>
            <a:ext cx="5170646" cy="4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0B2545"/>
                </a:solidFill>
                <a:latin typeface="Poppins"/>
                <a:ea typeface="Poppins"/>
                <a:cs typeface="Poppins"/>
                <a:sym typeface="Poppins"/>
              </a:rPr>
              <a:t>KITCHEN APPLIANCES</a:t>
            </a: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762000" y="571500"/>
            <a:ext cx="57150" cy="43428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1"/>
          <p:cNvSpPr txBox="1"/>
          <p:nvPr/>
        </p:nvSpPr>
        <p:spPr>
          <a:xfrm>
            <a:off x="762000" y="2169765"/>
            <a:ext cx="53506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Air Fryers &amp; Coffee Makers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0" name="Google Shape;250;p21"/>
          <p:cNvSpPr txBox="1"/>
          <p:nvPr/>
        </p:nvSpPr>
        <p:spPr>
          <a:xfrm>
            <a:off x="762000" y="2646015"/>
            <a:ext cx="50958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We engineer advanced kitchen equipment designed for clean, healthy living. </a:t>
            </a:r>
            <a:endParaRPr lang="cs-CZ" sz="1125" b="0" i="0" u="none" strike="noStrike" cap="none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5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Our dynamic fryer and brewing series modernize daily kitchen routines.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1066800" y="3293715"/>
            <a:ext cx="46967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Dual-Zone Air Fryers: Healthy frying with up to 85% less oil, featuring synced dual baskets.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2" name="Google Shape;252;p21"/>
          <p:cNvSpPr txBox="1"/>
          <p:nvPr/>
        </p:nvSpPr>
        <p:spPr>
          <a:xfrm>
            <a:off x="1066800" y="3903315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Hot Air Ovens: XL capacity ovens with rotisserie and dehydrating systems.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3" name="Google Shape;253;p21"/>
          <p:cNvSpPr txBox="1"/>
          <p:nvPr/>
        </p:nvSpPr>
        <p:spPr>
          <a:xfrm>
            <a:off x="1066800" y="4512915"/>
            <a:ext cx="47910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Premium Coffee Makers: Drip filter brewers and smart digital grind-and-brew coffee machines.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54" name="Google Shape;254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327052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936652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4546252"/>
            <a:ext cx="15240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7119" y="1767292"/>
            <a:ext cx="4239864" cy="404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806</Words>
  <Application>Microsoft Office PowerPoint</Application>
  <PresentationFormat>Širokoúhlá obrazovka</PresentationFormat>
  <Paragraphs>72</Paragraphs>
  <Slides>12</Slides>
  <Notes>12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Calibri</vt:lpstr>
      <vt:lpstr>Lato</vt:lpstr>
      <vt:lpstr>Poppins SemiBold</vt:lpstr>
      <vt:lpstr>Arial</vt:lpstr>
      <vt:lpstr>Poppins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Věra Kovaříková - INTER-SAT LTD.</cp:lastModifiedBy>
  <cp:revision>11</cp:revision>
  <dcterms:modified xsi:type="dcterms:W3CDTF">2026-06-01T07:40:00Z</dcterms:modified>
</cp:coreProperties>
</file>